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9802475" cy="27003375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294936" algn="l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589872" algn="l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884807" algn="l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179742" algn="l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1474678" algn="l" defTabSz="589872" rtl="0" eaLnBrk="1" latinLnBrk="0" hangingPunct="1"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1769614" algn="l" defTabSz="589872" rtl="0" eaLnBrk="1" latinLnBrk="0" hangingPunct="1"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2064549" algn="l" defTabSz="589872" rtl="0" eaLnBrk="1" latinLnBrk="0" hangingPunct="1"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2359485" algn="l" defTabSz="589872" rtl="0" eaLnBrk="1" latinLnBrk="0" hangingPunct="1">
      <a:defRPr sz="5200"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99"/>
    <a:srgbClr val="FF9966"/>
    <a:srgbClr val="FF9900"/>
    <a:srgbClr val="FFFFB1"/>
    <a:srgbClr val="99DD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506" y="450"/>
      </p:cViewPr>
      <p:guideLst>
        <p:guide orient="horz" pos="8505"/>
        <p:guide pos="62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9325550" cy="3932555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75031" y="4419718"/>
            <a:ext cx="14852416" cy="9400579"/>
          </a:xfrm>
        </p:spPr>
        <p:txBody>
          <a:bodyPr anchor="b"/>
          <a:lstStyle>
            <a:lvl1pPr algn="ctr">
              <a:defRPr sz="39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475031" y="14183006"/>
            <a:ext cx="14852416" cy="6519881"/>
          </a:xfrm>
        </p:spPr>
        <p:txBody>
          <a:bodyPr/>
          <a:lstStyle>
            <a:lvl1pPr marL="0" indent="0" algn="ctr">
              <a:buNone/>
              <a:defRPr sz="1500"/>
            </a:lvl1pPr>
            <a:lvl2pPr marL="294936" indent="0" algn="ctr">
              <a:buNone/>
              <a:defRPr sz="1300"/>
            </a:lvl2pPr>
            <a:lvl3pPr marL="589872" indent="0" algn="ctr">
              <a:buNone/>
              <a:defRPr sz="1200"/>
            </a:lvl3pPr>
            <a:lvl4pPr marL="884807" indent="0" algn="ctr">
              <a:buNone/>
              <a:defRPr sz="1100"/>
            </a:lvl4pPr>
            <a:lvl5pPr marL="1179742" indent="0" algn="ctr">
              <a:buNone/>
              <a:defRPr sz="1100"/>
            </a:lvl5pPr>
            <a:lvl6pPr marL="1474678" indent="0" algn="ctr">
              <a:buNone/>
              <a:defRPr sz="1100"/>
            </a:lvl6pPr>
            <a:lvl7pPr marL="1769614" indent="0" algn="ctr">
              <a:buNone/>
              <a:defRPr sz="1100"/>
            </a:lvl7pPr>
            <a:lvl8pPr marL="2064549" indent="0" algn="ctr">
              <a:buNone/>
              <a:defRPr sz="1100"/>
            </a:lvl8pPr>
            <a:lvl9pPr marL="2359485" indent="0" algn="ctr">
              <a:buNone/>
              <a:defRPr sz="11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185665-76E9-482B-89E1-1032F7BB314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925B4-E61B-4E17-B7A1-56B9166CCEC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4357637" y="1081503"/>
            <a:ext cx="4455278" cy="2304007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90684" y="1081503"/>
            <a:ext cx="13259486" cy="2304007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9D505F-39C7-4863-BC42-EA19B590C46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9AC8CA-587A-419B-B3C3-E962D513942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51138" y="6731555"/>
            <a:ext cx="17080055" cy="11232849"/>
          </a:xfrm>
        </p:spPr>
        <p:txBody>
          <a:bodyPr anchor="b"/>
          <a:lstStyle>
            <a:lvl1pPr>
              <a:defRPr sz="39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51138" y="18071338"/>
            <a:ext cx="17080055" cy="5906920"/>
          </a:xfrm>
        </p:spPr>
        <p:txBody>
          <a:bodyPr/>
          <a:lstStyle>
            <a:lvl1pPr marL="0" indent="0">
              <a:buNone/>
              <a:defRPr sz="1500"/>
            </a:lvl1pPr>
            <a:lvl2pPr marL="294936" indent="0">
              <a:buNone/>
              <a:defRPr sz="1300"/>
            </a:lvl2pPr>
            <a:lvl3pPr marL="589872" indent="0">
              <a:buNone/>
              <a:defRPr sz="1200"/>
            </a:lvl3pPr>
            <a:lvl4pPr marL="884807" indent="0">
              <a:buNone/>
              <a:defRPr sz="1100"/>
            </a:lvl4pPr>
            <a:lvl5pPr marL="1179742" indent="0">
              <a:buNone/>
              <a:defRPr sz="1100"/>
            </a:lvl5pPr>
            <a:lvl6pPr marL="1474678" indent="0">
              <a:buNone/>
              <a:defRPr sz="1100"/>
            </a:lvl6pPr>
            <a:lvl7pPr marL="1769614" indent="0">
              <a:buNone/>
              <a:defRPr sz="1100"/>
            </a:lvl7pPr>
            <a:lvl8pPr marL="2064549" indent="0">
              <a:buNone/>
              <a:defRPr sz="1100"/>
            </a:lvl8pPr>
            <a:lvl9pPr marL="2359485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5E5125-7027-41BD-8BA3-06240D1E0E0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90685" y="6300494"/>
            <a:ext cx="8856822" cy="1782108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954972" y="6300494"/>
            <a:ext cx="8857941" cy="1782108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4EC519-6934-4760-A434-F63EDD57A0D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63453" y="1437595"/>
            <a:ext cx="17080055" cy="521899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63452" y="6619103"/>
            <a:ext cx="8377713" cy="32445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94936" indent="0">
              <a:buNone/>
              <a:defRPr sz="1300" b="1"/>
            </a:lvl2pPr>
            <a:lvl3pPr marL="589872" indent="0">
              <a:buNone/>
              <a:defRPr sz="1200" b="1"/>
            </a:lvl3pPr>
            <a:lvl4pPr marL="884807" indent="0">
              <a:buNone/>
              <a:defRPr sz="1100" b="1"/>
            </a:lvl4pPr>
            <a:lvl5pPr marL="1179742" indent="0">
              <a:buNone/>
              <a:defRPr sz="1100" b="1"/>
            </a:lvl5pPr>
            <a:lvl6pPr marL="1474678" indent="0">
              <a:buNone/>
              <a:defRPr sz="1100" b="1"/>
            </a:lvl6pPr>
            <a:lvl7pPr marL="1769614" indent="0">
              <a:buNone/>
              <a:defRPr sz="1100" b="1"/>
            </a:lvl7pPr>
            <a:lvl8pPr marL="2064549" indent="0">
              <a:buNone/>
              <a:defRPr sz="1100" b="1"/>
            </a:lvl8pPr>
            <a:lvl9pPr marL="2359485" indent="0">
              <a:buNone/>
              <a:defRPr sz="11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363452" y="9863609"/>
            <a:ext cx="8377713" cy="1450822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025495" y="6619103"/>
            <a:ext cx="8418012" cy="32445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94936" indent="0">
              <a:buNone/>
              <a:defRPr sz="1300" b="1"/>
            </a:lvl2pPr>
            <a:lvl3pPr marL="589872" indent="0">
              <a:buNone/>
              <a:defRPr sz="1200" b="1"/>
            </a:lvl3pPr>
            <a:lvl4pPr marL="884807" indent="0">
              <a:buNone/>
              <a:defRPr sz="1100" b="1"/>
            </a:lvl4pPr>
            <a:lvl5pPr marL="1179742" indent="0">
              <a:buNone/>
              <a:defRPr sz="1100" b="1"/>
            </a:lvl5pPr>
            <a:lvl6pPr marL="1474678" indent="0">
              <a:buNone/>
              <a:defRPr sz="1100" b="1"/>
            </a:lvl6pPr>
            <a:lvl7pPr marL="1769614" indent="0">
              <a:buNone/>
              <a:defRPr sz="1100" b="1"/>
            </a:lvl7pPr>
            <a:lvl8pPr marL="2064549" indent="0">
              <a:buNone/>
              <a:defRPr sz="1100" b="1"/>
            </a:lvl8pPr>
            <a:lvl9pPr marL="2359485" indent="0">
              <a:buNone/>
              <a:defRPr sz="11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025495" y="9863609"/>
            <a:ext cx="8418012" cy="1450822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875A5-5069-4BAB-9825-9E2B610FFFC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FEB0AB-3876-467F-8DD5-57541962B2B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BFE4B-18F4-48F7-81FA-B8ECE1CAEEB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63449" y="1800303"/>
            <a:ext cx="6387390" cy="6300493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19133" y="3888341"/>
            <a:ext cx="10024373" cy="191892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63449" y="8100793"/>
            <a:ext cx="6387390" cy="15008734"/>
          </a:xfrm>
        </p:spPr>
        <p:txBody>
          <a:bodyPr/>
          <a:lstStyle>
            <a:lvl1pPr marL="0" indent="0">
              <a:buNone/>
              <a:defRPr sz="1100"/>
            </a:lvl1pPr>
            <a:lvl2pPr marL="294936" indent="0">
              <a:buNone/>
              <a:defRPr sz="900"/>
            </a:lvl2pPr>
            <a:lvl3pPr marL="589872" indent="0">
              <a:buNone/>
              <a:defRPr sz="800"/>
            </a:lvl3pPr>
            <a:lvl4pPr marL="884807" indent="0">
              <a:buNone/>
              <a:defRPr sz="600"/>
            </a:lvl4pPr>
            <a:lvl5pPr marL="1179742" indent="0">
              <a:buNone/>
              <a:defRPr sz="600"/>
            </a:lvl5pPr>
            <a:lvl6pPr marL="1474678" indent="0">
              <a:buNone/>
              <a:defRPr sz="600"/>
            </a:lvl6pPr>
            <a:lvl7pPr marL="1769614" indent="0">
              <a:buNone/>
              <a:defRPr sz="600"/>
            </a:lvl7pPr>
            <a:lvl8pPr marL="2064549" indent="0">
              <a:buNone/>
              <a:defRPr sz="600"/>
            </a:lvl8pPr>
            <a:lvl9pPr marL="2359485" indent="0">
              <a:buNone/>
              <a:defRPr sz="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047F6-348F-46F3-AD4D-9074138ACB0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63449" y="1800303"/>
            <a:ext cx="6387390" cy="6300493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419133" y="3888341"/>
            <a:ext cx="10024373" cy="19189219"/>
          </a:xfrm>
        </p:spPr>
        <p:txBody>
          <a:bodyPr/>
          <a:lstStyle>
            <a:lvl1pPr marL="0" indent="0">
              <a:buNone/>
              <a:defRPr sz="2000"/>
            </a:lvl1pPr>
            <a:lvl2pPr marL="294936" indent="0">
              <a:buNone/>
              <a:defRPr sz="1800"/>
            </a:lvl2pPr>
            <a:lvl3pPr marL="589872" indent="0">
              <a:buNone/>
              <a:defRPr sz="1500"/>
            </a:lvl3pPr>
            <a:lvl4pPr marL="884807" indent="0">
              <a:buNone/>
              <a:defRPr sz="1300"/>
            </a:lvl4pPr>
            <a:lvl5pPr marL="1179742" indent="0">
              <a:buNone/>
              <a:defRPr sz="1300"/>
            </a:lvl5pPr>
            <a:lvl6pPr marL="1474678" indent="0">
              <a:buNone/>
              <a:defRPr sz="1300"/>
            </a:lvl6pPr>
            <a:lvl7pPr marL="1769614" indent="0">
              <a:buNone/>
              <a:defRPr sz="1300"/>
            </a:lvl7pPr>
            <a:lvl8pPr marL="2064549" indent="0">
              <a:buNone/>
              <a:defRPr sz="1300"/>
            </a:lvl8pPr>
            <a:lvl9pPr marL="2359485" indent="0">
              <a:buNone/>
              <a:defRPr sz="13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63449" y="8100793"/>
            <a:ext cx="6387390" cy="15008734"/>
          </a:xfrm>
        </p:spPr>
        <p:txBody>
          <a:bodyPr/>
          <a:lstStyle>
            <a:lvl1pPr marL="0" indent="0">
              <a:buNone/>
              <a:defRPr sz="1100"/>
            </a:lvl1pPr>
            <a:lvl2pPr marL="294936" indent="0">
              <a:buNone/>
              <a:defRPr sz="900"/>
            </a:lvl2pPr>
            <a:lvl3pPr marL="589872" indent="0">
              <a:buNone/>
              <a:defRPr sz="800"/>
            </a:lvl3pPr>
            <a:lvl4pPr marL="884807" indent="0">
              <a:buNone/>
              <a:defRPr sz="600"/>
            </a:lvl4pPr>
            <a:lvl5pPr marL="1179742" indent="0">
              <a:buNone/>
              <a:defRPr sz="600"/>
            </a:lvl5pPr>
            <a:lvl6pPr marL="1474678" indent="0">
              <a:buNone/>
              <a:defRPr sz="600"/>
            </a:lvl6pPr>
            <a:lvl7pPr marL="1769614" indent="0">
              <a:buNone/>
              <a:defRPr sz="600"/>
            </a:lvl7pPr>
            <a:lvl8pPr marL="2064549" indent="0">
              <a:buNone/>
              <a:defRPr sz="600"/>
            </a:lvl8pPr>
            <a:lvl9pPr marL="2359485" indent="0">
              <a:buNone/>
              <a:defRPr sz="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4EB27-027D-483C-91B8-5C675618D45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89" y="1081507"/>
            <a:ext cx="17822228" cy="4500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65442" tIns="132721" rIns="265442" bIns="1327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89" y="6300494"/>
            <a:ext cx="17822228" cy="17821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65442" tIns="132721" rIns="265442" bIns="1327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85" y="24591222"/>
            <a:ext cx="4619831" cy="187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5442" tIns="132721" rIns="265442" bIns="132721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4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65755" y="24591222"/>
            <a:ext cx="6270971" cy="187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5442" tIns="132721" rIns="265442" bIns="132721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4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191965" y="24591222"/>
            <a:ext cx="4620952" cy="187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5442" tIns="132721" rIns="265442" bIns="132721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charset="0"/>
              <a:buNone/>
              <a:defRPr sz="4100"/>
            </a:lvl1pPr>
          </a:lstStyle>
          <a:p>
            <a:fld id="{188F8A8A-56F9-47A4-8741-2C6C7D1E8D7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654421" rtl="0" eaLnBrk="0" fontAlgn="base" hangingPunct="0">
        <a:spcBef>
          <a:spcPct val="0"/>
        </a:spcBef>
        <a:spcAft>
          <a:spcPct val="0"/>
        </a:spcAft>
        <a:defRPr sz="128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654421" rtl="0" eaLnBrk="0" fontAlgn="base" hangingPunct="0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defTabSz="2654421" rtl="0" eaLnBrk="0" fontAlgn="base" hangingPunct="0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defTabSz="2654421" rtl="0" eaLnBrk="0" fontAlgn="base" hangingPunct="0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defTabSz="2654421" rtl="0" eaLnBrk="0" fontAlgn="base" hangingPunct="0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294936" algn="ctr" defTabSz="2654421" rtl="0" eaLnBrk="0" fontAlgn="base" hangingPunct="0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589872" algn="ctr" defTabSz="2654421" rtl="0" eaLnBrk="0" fontAlgn="base" hangingPunct="0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884807" algn="ctr" defTabSz="2654421" rtl="0" eaLnBrk="0" fontAlgn="base" hangingPunct="0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179742" algn="ctr" defTabSz="2654421" rtl="0" eaLnBrk="0" fontAlgn="base" hangingPunct="0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995408" indent="-995408" algn="l" defTabSz="2654421" rtl="0" eaLnBrk="0" fontAlgn="base" hangingPunct="0">
        <a:spcBef>
          <a:spcPct val="20000"/>
        </a:spcBef>
        <a:spcAft>
          <a:spcPct val="0"/>
        </a:spcAft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156717" indent="-829506" algn="l" defTabSz="2654421" rtl="0" eaLnBrk="0" fontAlgn="base" hangingPunct="0">
        <a:spcBef>
          <a:spcPct val="20000"/>
        </a:spcBef>
        <a:spcAft>
          <a:spcPct val="0"/>
        </a:spcAft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3318025" indent="-663605" algn="l" defTabSz="2654421" rtl="0" eaLnBrk="0" fontAlgn="base" hangingPunct="0">
        <a:spcBef>
          <a:spcPct val="20000"/>
        </a:spcBef>
        <a:spcAft>
          <a:spcPct val="0"/>
        </a:spcAft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4645236" indent="-663605" algn="l" defTabSz="2654421" rtl="0" eaLnBrk="0" fontAlgn="base" hangingPunct="0">
        <a:spcBef>
          <a:spcPct val="20000"/>
        </a:spcBef>
        <a:spcAft>
          <a:spcPct val="0"/>
        </a:spcAft>
        <a:buChar char="–"/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72446" indent="-663605" algn="l" defTabSz="2654421" rtl="0" eaLnBrk="0" fontAlgn="base" hangingPunct="0">
        <a:spcBef>
          <a:spcPct val="20000"/>
        </a:spcBef>
        <a:spcAft>
          <a:spcPct val="0"/>
        </a:spcAft>
        <a:buChar char="»"/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1622146" indent="-147468" algn="l" defTabSz="589872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17081" indent="-147468" algn="l" defTabSz="589872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12017" indent="-147468" algn="l" defTabSz="589872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06953" indent="-147468" algn="l" defTabSz="589872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94936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89872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84807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79742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74678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69614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64549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59485" algn="l" defTabSz="58987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99DDFF"/>
            </a:gs>
            <a:gs pos="50000">
              <a:schemeClr val="bg1"/>
            </a:gs>
            <a:gs pos="100000">
              <a:srgbClr val="99DD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5" name="Text Box 117"/>
          <p:cNvSpPr txBox="1">
            <a:spLocks noChangeArrowheads="1"/>
          </p:cNvSpPr>
          <p:nvPr/>
        </p:nvSpPr>
        <p:spPr bwMode="auto">
          <a:xfrm>
            <a:off x="2860110" y="14568862"/>
            <a:ext cx="14894955" cy="859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8987" tIns="29494" rIns="58987" bIns="29494"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2210" name="文本框 1"/>
          <p:cNvSpPr txBox="1">
            <a:spLocks noChangeArrowheads="1"/>
          </p:cNvSpPr>
          <p:nvPr/>
        </p:nvSpPr>
        <p:spPr bwMode="auto">
          <a:xfrm>
            <a:off x="1557337" y="4218059"/>
            <a:ext cx="14249150" cy="73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8987" tIns="29494" rIns="58987" bIns="29494">
            <a:spAutoFit/>
          </a:bodyPr>
          <a:lstStyle/>
          <a:p>
            <a:pPr marL="553004" indent="-553004">
              <a:buFont typeface="Wingdings" pitchFamily="2" charset="2"/>
              <a:buChar char="Ø"/>
            </a:pPr>
            <a:r>
              <a:rPr lang="zh-CN" altLang="en-US" sz="4400" b="1" dirty="0" smtClean="0">
                <a:latin typeface="黑体" pitchFamily="49" charset="-122"/>
                <a:ea typeface="黑体" pitchFamily="49" charset="-122"/>
              </a:rPr>
              <a:t> 时    间</a:t>
            </a:r>
            <a:r>
              <a:rPr lang="zh-CN" altLang="en-US" sz="4400" b="1" dirty="0"/>
              <a:t>：</a:t>
            </a:r>
            <a:r>
              <a:rPr lang="en-US" altLang="zh-CN" sz="4400" dirty="0" smtClean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月</a:t>
            </a:r>
            <a:r>
              <a:rPr lang="en-US" altLang="zh-CN" sz="4400" dirty="0" smtClean="0">
                <a:latin typeface="黑体" pitchFamily="49" charset="-122"/>
                <a:ea typeface="黑体" pitchFamily="49" charset="-122"/>
              </a:rPr>
              <a:t>12</a:t>
            </a:r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日上午</a:t>
            </a:r>
            <a:r>
              <a:rPr lang="en-US" altLang="zh-CN" sz="4400" dirty="0" smtClean="0">
                <a:latin typeface="黑体" pitchFamily="49" charset="-122"/>
                <a:ea typeface="黑体" pitchFamily="49" charset="-122"/>
              </a:rPr>
              <a:t>09:00-10:30</a:t>
            </a:r>
            <a:endParaRPr lang="zh-CN" altLang="en-US" sz="44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462837" y="623887"/>
            <a:ext cx="5829300" cy="1436283"/>
          </a:xfrm>
          <a:prstGeom prst="rect">
            <a:avLst/>
          </a:prstGeom>
          <a:noFill/>
        </p:spPr>
        <p:txBody>
          <a:bodyPr wrap="square" lIns="81272" tIns="40636" rIns="81272" bIns="40636" rtlCol="0">
            <a:spAutoFit/>
          </a:bodyPr>
          <a:lstStyle/>
          <a:p>
            <a:r>
              <a:rPr lang="zh-CN" altLang="en-US" sz="8800" dirty="0" smtClean="0">
                <a:latin typeface="华文行楷" pitchFamily="2" charset="-122"/>
                <a:ea typeface="华文行楷" pitchFamily="2" charset="-122"/>
              </a:rPr>
              <a:t>学术</a:t>
            </a:r>
            <a:r>
              <a:rPr lang="zh-CN" altLang="en-US" sz="8800" dirty="0">
                <a:latin typeface="华文行楷" pitchFamily="2" charset="-122"/>
                <a:ea typeface="华文行楷" pitchFamily="2" charset="-122"/>
              </a:rPr>
              <a:t>报告</a:t>
            </a:r>
          </a:p>
        </p:txBody>
      </p:sp>
      <p:sp>
        <p:nvSpPr>
          <p:cNvPr id="39" name="文本框 1"/>
          <p:cNvSpPr txBox="1">
            <a:spLocks noChangeArrowheads="1"/>
          </p:cNvSpPr>
          <p:nvPr/>
        </p:nvSpPr>
        <p:spPr bwMode="auto">
          <a:xfrm>
            <a:off x="1572578" y="5322959"/>
            <a:ext cx="14249150" cy="73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8987" tIns="29494" rIns="58987" bIns="29494">
            <a:spAutoFit/>
          </a:bodyPr>
          <a:lstStyle/>
          <a:p>
            <a:pPr marL="553004" indent="-553004">
              <a:buFont typeface="Wingdings" pitchFamily="2" charset="2"/>
              <a:buChar char="Ø"/>
            </a:pPr>
            <a:r>
              <a:rPr lang="zh-CN" altLang="en-US" sz="4400" b="1" dirty="0" smtClean="0">
                <a:latin typeface="黑体" pitchFamily="49" charset="-122"/>
                <a:ea typeface="黑体" pitchFamily="49" charset="-122"/>
              </a:rPr>
              <a:t> 地    点</a:t>
            </a:r>
            <a:r>
              <a:rPr lang="zh-CN" altLang="en-US" sz="4400" b="1" dirty="0"/>
              <a:t>：</a:t>
            </a:r>
            <a:r>
              <a:rPr lang="zh-CN" altLang="en-US" sz="4400" dirty="0">
                <a:latin typeface="黑体" pitchFamily="49" charset="-122"/>
                <a:ea typeface="黑体" pitchFamily="49" charset="-122"/>
              </a:rPr>
              <a:t>中国海洋</a:t>
            </a:r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大学 材料院</a:t>
            </a:r>
            <a:r>
              <a:rPr lang="en-US" altLang="zh-CN" sz="4400" dirty="0" smtClean="0">
                <a:latin typeface="黑体" pitchFamily="49" charset="-122"/>
                <a:ea typeface="黑体" pitchFamily="49" charset="-122"/>
              </a:rPr>
              <a:t>211</a:t>
            </a:r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会议室</a:t>
            </a:r>
            <a:endParaRPr lang="zh-CN" altLang="en-US" sz="44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0" name="文本框 1"/>
          <p:cNvSpPr txBox="1">
            <a:spLocks noChangeArrowheads="1"/>
          </p:cNvSpPr>
          <p:nvPr/>
        </p:nvSpPr>
        <p:spPr bwMode="auto">
          <a:xfrm>
            <a:off x="1572828" y="3214687"/>
            <a:ext cx="14249150" cy="73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8987" tIns="29494" rIns="58987" bIns="29494">
            <a:spAutoFit/>
          </a:bodyPr>
          <a:lstStyle/>
          <a:p>
            <a:pPr marL="553004" indent="-553004">
              <a:buFont typeface="Wingdings" pitchFamily="2" charset="2"/>
              <a:buChar char="Ø"/>
            </a:pPr>
            <a:r>
              <a:rPr lang="zh-CN" altLang="en-US" sz="4400" b="1" dirty="0" smtClean="0">
                <a:latin typeface="黑体" pitchFamily="49" charset="-122"/>
                <a:ea typeface="黑体" pitchFamily="49" charset="-122"/>
              </a:rPr>
              <a:t> 报 告 人</a:t>
            </a:r>
            <a:r>
              <a:rPr lang="zh-CN" altLang="en-US" sz="4400" b="1" dirty="0" smtClean="0"/>
              <a:t>：</a:t>
            </a:r>
            <a:r>
              <a:rPr lang="zh-CN" altLang="en-US" sz="4400" b="1" dirty="0"/>
              <a:t>潘正伟</a:t>
            </a:r>
            <a:endParaRPr lang="zh-CN" altLang="en-US" sz="4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1" name="文本框 1"/>
          <p:cNvSpPr txBox="1">
            <a:spLocks noChangeArrowheads="1"/>
          </p:cNvSpPr>
          <p:nvPr/>
        </p:nvSpPr>
        <p:spPr bwMode="auto">
          <a:xfrm>
            <a:off x="1572579" y="1957388"/>
            <a:ext cx="18229896" cy="943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8987" tIns="29494" rIns="58987" bIns="29494">
            <a:spAutoFit/>
          </a:bodyPr>
          <a:lstStyle/>
          <a:p>
            <a:pPr marL="553004" indent="-553004"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4400" b="1" dirty="0" smtClean="0">
                <a:latin typeface="黑体" pitchFamily="49" charset="-122"/>
                <a:ea typeface="黑体" pitchFamily="49" charset="-122"/>
              </a:rPr>
              <a:t> 报告题目</a:t>
            </a:r>
            <a:r>
              <a:rPr lang="zh-CN" altLang="en-US" sz="4400" b="1" dirty="0" smtClean="0"/>
              <a:t>：</a:t>
            </a:r>
            <a:r>
              <a:rPr lang="en-US" altLang="zh-CN" sz="4400" b="1" dirty="0"/>
              <a:t>The Art of Functional Materials Research</a:t>
            </a:r>
            <a:endParaRPr lang="zh-CN" altLang="zh-CN" sz="4400" dirty="0"/>
          </a:p>
        </p:txBody>
      </p:sp>
      <p:sp>
        <p:nvSpPr>
          <p:cNvPr id="44" name="TextBox 43"/>
          <p:cNvSpPr txBox="1"/>
          <p:nvPr/>
        </p:nvSpPr>
        <p:spPr>
          <a:xfrm>
            <a:off x="790881" y="14231363"/>
            <a:ext cx="18254356" cy="11505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7000"/>
              </a:lnSpc>
            </a:pPr>
            <a:r>
              <a:rPr lang="zh-CN" altLang="en-US" sz="4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个人简介</a:t>
            </a:r>
            <a:r>
              <a:rPr lang="zh-CN" altLang="en-US" sz="4000" b="1" dirty="0" smtClean="0"/>
              <a:t>：</a:t>
            </a:r>
            <a:r>
              <a:rPr lang="zh-CN" altLang="zh-CN" sz="4000" b="1" dirty="0" smtClean="0"/>
              <a:t>潘正伟</a:t>
            </a:r>
            <a:r>
              <a:rPr lang="zh-CN" altLang="zh-CN" sz="4000" b="1" dirty="0"/>
              <a:t>，</a:t>
            </a:r>
            <a:r>
              <a:rPr lang="zh-CN" altLang="zh-CN" sz="4000" dirty="0"/>
              <a:t>美国乔治亚大学教授。</a:t>
            </a:r>
            <a:r>
              <a:rPr lang="en-US" altLang="zh-CN" sz="4000" dirty="0"/>
              <a:t>1990</a:t>
            </a:r>
            <a:r>
              <a:rPr lang="zh-CN" altLang="zh-CN" sz="4000" dirty="0"/>
              <a:t>年和</a:t>
            </a:r>
            <a:r>
              <a:rPr lang="en-US" altLang="zh-CN" sz="4000" dirty="0"/>
              <a:t>1993</a:t>
            </a:r>
            <a:r>
              <a:rPr lang="zh-CN" altLang="zh-CN" sz="4000" dirty="0"/>
              <a:t>年于山</a:t>
            </a:r>
            <a:r>
              <a:rPr lang="zh-CN" altLang="zh-CN" sz="4000" dirty="0" smtClean="0"/>
              <a:t>东</a:t>
            </a:r>
            <a:r>
              <a:rPr lang="zh-CN" altLang="en-US" sz="4000" dirty="0" smtClean="0"/>
              <a:t>工</a:t>
            </a:r>
            <a:r>
              <a:rPr lang="zh-CN" altLang="en-US" sz="4000" dirty="0" smtClean="0"/>
              <a:t>业</a:t>
            </a:r>
            <a:r>
              <a:rPr lang="zh-CN" altLang="zh-CN" sz="4000" dirty="0" smtClean="0"/>
              <a:t>大</a:t>
            </a:r>
            <a:r>
              <a:rPr lang="zh-CN" altLang="zh-CN" sz="4000" dirty="0"/>
              <a:t>学（现为山东大学）</a:t>
            </a:r>
            <a:r>
              <a:rPr lang="zh-CN" altLang="zh-CN" sz="4000" dirty="0" smtClean="0"/>
              <a:t>分别</a:t>
            </a:r>
            <a:r>
              <a:rPr lang="zh-CN" altLang="en-US" sz="4000" dirty="0" smtClean="0"/>
              <a:t>获</a:t>
            </a:r>
            <a:r>
              <a:rPr lang="zh-CN" altLang="zh-CN" sz="4000" dirty="0" smtClean="0"/>
              <a:t>得</a:t>
            </a:r>
            <a:r>
              <a:rPr lang="zh-CN" altLang="zh-CN" sz="4000" dirty="0"/>
              <a:t>本科和硕士学位，</a:t>
            </a:r>
            <a:r>
              <a:rPr lang="en-US" altLang="zh-CN" sz="4000" dirty="0"/>
              <a:t>1997</a:t>
            </a:r>
            <a:r>
              <a:rPr lang="zh-CN" altLang="zh-CN" sz="4000" dirty="0"/>
              <a:t>年于西北工业大学获得博士学位</a:t>
            </a:r>
            <a:r>
              <a:rPr lang="zh-CN" altLang="en-US" sz="4000" dirty="0"/>
              <a:t>。</a:t>
            </a:r>
            <a:r>
              <a:rPr lang="zh-CN" altLang="zh-CN" sz="4000" dirty="0"/>
              <a:t>先后在中国科学院物理研究所（</a:t>
            </a:r>
            <a:r>
              <a:rPr lang="en-US" altLang="zh-CN" sz="4000" dirty="0"/>
              <a:t>1997-1999</a:t>
            </a:r>
            <a:r>
              <a:rPr lang="zh-CN" altLang="zh-CN" sz="4000" dirty="0"/>
              <a:t>年）、香港城市大学（</a:t>
            </a:r>
            <a:r>
              <a:rPr lang="en-US" altLang="zh-CN" sz="4000" dirty="0"/>
              <a:t>1999-2000</a:t>
            </a:r>
            <a:r>
              <a:rPr lang="zh-CN" altLang="zh-CN" sz="4000" dirty="0"/>
              <a:t>年）、美国乔治亚理工学院（</a:t>
            </a:r>
            <a:r>
              <a:rPr lang="en-US" altLang="zh-CN" sz="4000" dirty="0"/>
              <a:t>2000-2002</a:t>
            </a:r>
            <a:r>
              <a:rPr lang="zh-CN" altLang="zh-CN" sz="4000" dirty="0"/>
              <a:t>年）、美国橡树岭国家实验室（</a:t>
            </a:r>
            <a:r>
              <a:rPr lang="en-US" altLang="zh-CN" sz="4000" dirty="0"/>
              <a:t>2002-2006</a:t>
            </a:r>
            <a:r>
              <a:rPr lang="zh-CN" altLang="zh-CN" sz="4000" dirty="0"/>
              <a:t>年）等机构从事博士后和访问研究，</a:t>
            </a:r>
            <a:r>
              <a:rPr lang="en-US" altLang="zh-CN" sz="4000" dirty="0"/>
              <a:t>2006</a:t>
            </a:r>
            <a:r>
              <a:rPr lang="zh-CN" altLang="zh-CN" sz="4000" dirty="0"/>
              <a:t>年底加盟乔治亚大学</a:t>
            </a:r>
            <a:r>
              <a:rPr lang="zh-CN" altLang="zh-CN" sz="4000" dirty="0" smtClean="0"/>
              <a:t>。潘正伟</a:t>
            </a:r>
            <a:r>
              <a:rPr lang="zh-CN" altLang="zh-CN" sz="4000" dirty="0"/>
              <a:t>教授的主要研究方向为功能材料的合成、特征表述、性能测试与应用，已在</a:t>
            </a:r>
            <a:r>
              <a:rPr lang="en-US" altLang="zh-CN" sz="4000" dirty="0"/>
              <a:t>Science</a:t>
            </a:r>
            <a:r>
              <a:rPr lang="zh-CN" altLang="zh-CN" sz="4000" dirty="0"/>
              <a:t>，</a:t>
            </a:r>
            <a:r>
              <a:rPr lang="en-US" altLang="zh-CN" sz="4000" dirty="0"/>
              <a:t>Nature</a:t>
            </a:r>
            <a:r>
              <a:rPr lang="zh-CN" altLang="zh-CN" sz="4000" dirty="0"/>
              <a:t>，</a:t>
            </a:r>
            <a:r>
              <a:rPr lang="en-US" altLang="zh-CN" sz="4000" dirty="0"/>
              <a:t>Nature Materials</a:t>
            </a:r>
            <a:r>
              <a:rPr lang="zh-CN" altLang="zh-CN" sz="4000" dirty="0"/>
              <a:t>等高水平</a:t>
            </a:r>
            <a:r>
              <a:rPr lang="zh-CN" altLang="zh-CN" sz="4000" dirty="0" smtClean="0"/>
              <a:t>期刊发表</a:t>
            </a:r>
            <a:r>
              <a:rPr lang="zh-CN" altLang="zh-CN" sz="4000" dirty="0"/>
              <a:t>学术论文</a:t>
            </a:r>
            <a:r>
              <a:rPr lang="en-US" altLang="zh-CN" sz="4000" dirty="0"/>
              <a:t>100</a:t>
            </a:r>
            <a:r>
              <a:rPr lang="zh-CN" altLang="zh-CN" sz="4000" dirty="0"/>
              <a:t>多篇，他引超过</a:t>
            </a:r>
            <a:r>
              <a:rPr lang="en-US" altLang="zh-CN" sz="4000" dirty="0"/>
              <a:t>11000</a:t>
            </a:r>
            <a:r>
              <a:rPr lang="zh-CN" altLang="zh-CN" sz="4000" dirty="0"/>
              <a:t>次，其中单篇他引最高超过</a:t>
            </a:r>
            <a:r>
              <a:rPr lang="en-US" altLang="zh-CN" sz="4000" dirty="0"/>
              <a:t>4000</a:t>
            </a:r>
            <a:r>
              <a:rPr lang="zh-CN" altLang="zh-CN" sz="4000" dirty="0" smtClean="0"/>
              <a:t>次</a:t>
            </a:r>
            <a:r>
              <a:rPr lang="zh-CN" altLang="en-US" sz="4000" dirty="0" smtClean="0"/>
              <a:t>，</a:t>
            </a:r>
            <a:r>
              <a:rPr lang="zh-CN" altLang="zh-CN" sz="4000" dirty="0" smtClean="0"/>
              <a:t>此外</a:t>
            </a:r>
            <a:r>
              <a:rPr lang="zh-CN" altLang="zh-CN" sz="4000" dirty="0"/>
              <a:t>，还发表</a:t>
            </a:r>
            <a:r>
              <a:rPr lang="en-US" altLang="zh-CN" sz="4000" dirty="0"/>
              <a:t>3</a:t>
            </a:r>
            <a:r>
              <a:rPr lang="zh-CN" altLang="zh-CN" sz="4000" dirty="0"/>
              <a:t>章著作章节，</a:t>
            </a:r>
            <a:r>
              <a:rPr lang="en-US" altLang="zh-CN" sz="4000" dirty="0"/>
              <a:t>5</a:t>
            </a:r>
            <a:r>
              <a:rPr lang="zh-CN" altLang="zh-CN" sz="4000" dirty="0"/>
              <a:t>项专利</a:t>
            </a:r>
            <a:r>
              <a:rPr lang="zh-CN" altLang="zh-CN" sz="4000" dirty="0" smtClean="0"/>
              <a:t>。</a:t>
            </a:r>
            <a:r>
              <a:rPr lang="zh-CN" altLang="en-US" sz="4000" dirty="0" smtClean="0"/>
              <a:t>担任</a:t>
            </a:r>
            <a:r>
              <a:rPr lang="en-US" altLang="zh-CN" sz="4000" dirty="0"/>
              <a:t>Nature Materials, Journal of the American Chemical </a:t>
            </a:r>
            <a:r>
              <a:rPr lang="en-US" altLang="zh-CN" sz="4000" dirty="0" smtClean="0"/>
              <a:t>Society, </a:t>
            </a:r>
            <a:r>
              <a:rPr lang="en-US" altLang="zh-CN" sz="4000" dirty="0"/>
              <a:t>Applied Physics Letters, Nano Letters</a:t>
            </a:r>
            <a:r>
              <a:rPr lang="zh-CN" altLang="en-US" sz="4000" dirty="0"/>
              <a:t>等多个期刊的审稿人以及美国各类基金的评审专家</a:t>
            </a:r>
            <a:r>
              <a:rPr lang="zh-CN" altLang="en-US" sz="4000" dirty="0" smtClean="0"/>
              <a:t>。</a:t>
            </a:r>
            <a:r>
              <a:rPr lang="en-US" altLang="zh-CN" sz="4000" dirty="0"/>
              <a:t>2010</a:t>
            </a:r>
            <a:r>
              <a:rPr lang="zh-CN" altLang="zh-CN" sz="4000" dirty="0"/>
              <a:t>年获美国</a:t>
            </a:r>
            <a:r>
              <a:rPr lang="en-US" altLang="zh-CN" sz="4000" dirty="0"/>
              <a:t>NSF Early Career Award</a:t>
            </a:r>
            <a:r>
              <a:rPr lang="zh-CN" altLang="zh-CN" sz="4000" dirty="0"/>
              <a:t>。</a:t>
            </a:r>
          </a:p>
          <a:p>
            <a:pPr algn="just">
              <a:lnSpc>
                <a:spcPct val="150000"/>
              </a:lnSpc>
            </a:pPr>
            <a:endParaRPr lang="zh-CN" altLang="en-US" sz="4000" dirty="0" smtClean="0"/>
          </a:p>
          <a:p>
            <a:pPr algn="just"/>
            <a:endParaRPr lang="zh-CN" altLang="en-US" sz="4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992927" y="24991516"/>
            <a:ext cx="758571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 </a:t>
            </a:r>
            <a:r>
              <a:rPr lang="zh-CN" altLang="en-US" sz="4800" b="1" dirty="0" smtClean="0">
                <a:latin typeface="楷体" pitchFamily="49" charset="-122"/>
                <a:ea typeface="楷体" pitchFamily="49" charset="-122"/>
              </a:rPr>
              <a:t>中国海洋大学</a:t>
            </a:r>
            <a:endParaRPr lang="en-US" altLang="zh-CN" sz="4800" b="1" dirty="0" smtClean="0">
              <a:latin typeface="楷体" pitchFamily="49" charset="-122"/>
              <a:ea typeface="楷体" pitchFamily="49" charset="-122"/>
            </a:endParaRPr>
          </a:p>
          <a:p>
            <a:pPr algn="ctr"/>
            <a:r>
              <a:rPr lang="zh-CN" altLang="en-US" sz="4800" b="1" dirty="0">
                <a:latin typeface="楷体" pitchFamily="49" charset="-122"/>
                <a:ea typeface="楷体" pitchFamily="49" charset="-122"/>
              </a:rPr>
              <a:t>材料科学与</a:t>
            </a:r>
            <a:r>
              <a:rPr lang="zh-CN" altLang="en-US" sz="4800" b="1" dirty="0" smtClean="0">
                <a:latin typeface="楷体" pitchFamily="49" charset="-122"/>
                <a:ea typeface="楷体" pitchFamily="49" charset="-122"/>
              </a:rPr>
              <a:t>工程研究院</a:t>
            </a:r>
            <a:endParaRPr lang="zh-CN" altLang="en-US" sz="4800" b="1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2218" name="Picture 170" descr="G:\相关文件\其他\海大标志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7668" y="24893587"/>
            <a:ext cx="4693920" cy="2010352"/>
          </a:xfrm>
          <a:prstGeom prst="rect">
            <a:avLst/>
          </a:prstGeom>
          <a:noFill/>
        </p:spPr>
      </p:pic>
      <p:sp>
        <p:nvSpPr>
          <p:cNvPr id="47" name="矩形 46"/>
          <p:cNvSpPr/>
          <p:nvPr/>
        </p:nvSpPr>
        <p:spPr>
          <a:xfrm>
            <a:off x="6579442" y="24351257"/>
            <a:ext cx="64459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欢迎广大师生光临！</a:t>
            </a:r>
            <a:endParaRPr lang="zh-CN" alt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9158" y="6224587"/>
            <a:ext cx="18166079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7000"/>
              </a:lnSpc>
            </a:pPr>
            <a:r>
              <a:rPr lang="zh-CN" altLang="en-US" sz="4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摘要</a:t>
            </a:r>
            <a:r>
              <a:rPr lang="zh-CN" altLang="en-US" sz="4000" b="1" dirty="0" smtClean="0"/>
              <a:t>：</a:t>
            </a:r>
            <a:r>
              <a:rPr lang="en-US" altLang="zh-CN" sz="4000" dirty="0" smtClean="0"/>
              <a:t>Material </a:t>
            </a:r>
            <a:r>
              <a:rPr lang="en-US" altLang="zh-CN" sz="4000" dirty="0"/>
              <a:t>research is the integrity of science and </a:t>
            </a:r>
            <a:r>
              <a:rPr lang="en-US" altLang="zh-CN" sz="4000" dirty="0" smtClean="0"/>
              <a:t>art.</a:t>
            </a:r>
            <a:r>
              <a:rPr lang="en-US" altLang="zh-CN" sz="4000" dirty="0"/>
              <a:t> </a:t>
            </a:r>
            <a:r>
              <a:rPr lang="en-US" altLang="zh-CN" sz="4000" dirty="0" smtClean="0"/>
              <a:t>This </a:t>
            </a:r>
            <a:r>
              <a:rPr lang="en-US" altLang="zh-CN" sz="4000" dirty="0"/>
              <a:t>talk will include three </a:t>
            </a:r>
            <a:r>
              <a:rPr lang="en-US" altLang="zh-CN" sz="4000" dirty="0" smtClean="0"/>
              <a:t>parts:</a:t>
            </a:r>
            <a:r>
              <a:rPr lang="en-US" altLang="zh-CN" sz="4000" dirty="0"/>
              <a:t> </a:t>
            </a:r>
            <a:r>
              <a:rPr lang="en-US" altLang="zh-CN" sz="4000" dirty="0" smtClean="0"/>
              <a:t>Part </a:t>
            </a:r>
            <a:r>
              <a:rPr lang="en-US" altLang="zh-CN" sz="4000" dirty="0"/>
              <a:t>I: I will introduce the </a:t>
            </a:r>
            <a:r>
              <a:rPr lang="en-US" altLang="zh-CN" sz="4000" dirty="0" err="1"/>
              <a:t>NanoArt</a:t>
            </a:r>
            <a:r>
              <a:rPr lang="en-US" altLang="zh-CN" sz="4000" dirty="0"/>
              <a:t> created using the nanostructures synthesized in our lab and our effort in using the </a:t>
            </a:r>
            <a:r>
              <a:rPr lang="en-US" altLang="zh-CN" sz="4000" dirty="0" err="1"/>
              <a:t>NanoArt</a:t>
            </a:r>
            <a:r>
              <a:rPr lang="en-US" altLang="zh-CN" sz="4000" dirty="0"/>
              <a:t> for outreach </a:t>
            </a:r>
            <a:r>
              <a:rPr lang="en-US" altLang="zh-CN" sz="4000" dirty="0" smtClean="0"/>
              <a:t>education.</a:t>
            </a:r>
            <a:r>
              <a:rPr lang="en-US" altLang="zh-CN" sz="4000" dirty="0"/>
              <a:t> </a:t>
            </a:r>
            <a:r>
              <a:rPr lang="en-US" altLang="zh-CN" sz="4000" dirty="0" smtClean="0"/>
              <a:t>Part </a:t>
            </a:r>
            <a:r>
              <a:rPr lang="en-US" altLang="zh-CN" sz="4000" dirty="0"/>
              <a:t>II: I will introduce the controlled growth of one-dimensional (1-D) nanostructures using a thermal evaporation based technique with emphasis on </a:t>
            </a:r>
            <a:r>
              <a:rPr lang="en-US" altLang="zh-CN" sz="4000" dirty="0" err="1"/>
              <a:t>ZnO</a:t>
            </a:r>
            <a:r>
              <a:rPr lang="en-US" altLang="zh-CN" sz="4000" dirty="0"/>
              <a:t> 1-D </a:t>
            </a:r>
            <a:r>
              <a:rPr lang="en-US" altLang="zh-CN" sz="4000" dirty="0" smtClean="0"/>
              <a:t>nanostructures.</a:t>
            </a:r>
            <a:r>
              <a:rPr lang="en-US" altLang="zh-CN" sz="4000" dirty="0"/>
              <a:t> </a:t>
            </a:r>
            <a:r>
              <a:rPr lang="en-US" altLang="zh-CN" sz="4000" dirty="0" smtClean="0"/>
              <a:t>Part </a:t>
            </a:r>
            <a:r>
              <a:rPr lang="en-US" altLang="zh-CN" sz="4000" dirty="0"/>
              <a:t>III: I will discuss three types of functional materials that are ongoing research in my lab: (1) Eu</a:t>
            </a:r>
            <a:r>
              <a:rPr lang="en-US" altLang="zh-CN" sz="4000" baseline="30000" dirty="0"/>
              <a:t>2+</a:t>
            </a:r>
            <a:r>
              <a:rPr lang="en-US" altLang="zh-CN" sz="4000" dirty="0"/>
              <a:t>-activated luminescent </a:t>
            </a:r>
            <a:r>
              <a:rPr lang="en-US" altLang="zh-CN" sz="4000" dirty="0" err="1"/>
              <a:t>nanomaterials</a:t>
            </a:r>
            <a:r>
              <a:rPr lang="en-US" altLang="zh-CN" sz="4000" dirty="0"/>
              <a:t>, (2) long-lasting, invisible persistent luminescent materials, and (3) </a:t>
            </a:r>
            <a:r>
              <a:rPr lang="en-US" altLang="zh-CN" sz="4000" dirty="0" err="1"/>
              <a:t>graphene</a:t>
            </a:r>
            <a:r>
              <a:rPr lang="en-US" altLang="zh-CN" sz="4000" dirty="0"/>
              <a:t> grown by metal-catalyst-free chemical vapor deposition. </a:t>
            </a:r>
            <a:endParaRPr lang="zh-CN" altLang="zh-CN" sz="4000" dirty="0"/>
          </a:p>
          <a:p>
            <a:pPr>
              <a:lnSpc>
                <a:spcPct val="150000"/>
              </a:lnSpc>
            </a:pPr>
            <a:endParaRPr lang="zh-CN" altLang="en-US" sz="4000" dirty="0" smtClean="0"/>
          </a:p>
          <a:p>
            <a:pPr algn="just"/>
            <a:endParaRPr lang="zh-CN" altLang="en-US" sz="4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sz="8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sz="8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Pages>0</Pages>
  <Words>496</Words>
  <Characters>0</Characters>
  <Application>Microsoft Office PowerPoint</Application>
  <DocSecurity>0</DocSecurity>
  <PresentationFormat>自定义</PresentationFormat>
  <Lines>0</Lines>
  <Paragraphs>10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默认设计模板</vt:lpstr>
      <vt:lpstr>幻灯片 1</vt:lpstr>
    </vt:vector>
  </TitlesOfParts>
  <Company>Microsoft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yywsh</dc:creator>
  <cp:lastModifiedBy>USER</cp:lastModifiedBy>
  <cp:revision>113</cp:revision>
  <dcterms:created xsi:type="dcterms:W3CDTF">2006-10-11T07:56:26Z</dcterms:created>
  <dcterms:modified xsi:type="dcterms:W3CDTF">2016-01-11T06:53:11Z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2052-9.1.0.4468</vt:lpwstr>
  </property>
</Properties>
</file>